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0" r:id="rId1"/>
  </p:sldMasterIdLst>
  <p:notesMasterIdLst>
    <p:notesMasterId r:id="rId15"/>
  </p:notesMasterIdLst>
  <p:sldIdLst>
    <p:sldId id="256" r:id="rId2"/>
    <p:sldId id="258" r:id="rId3"/>
    <p:sldId id="260" r:id="rId4"/>
    <p:sldId id="257" r:id="rId5"/>
    <p:sldId id="262" r:id="rId6"/>
    <p:sldId id="263" r:id="rId7"/>
    <p:sldId id="266" r:id="rId8"/>
    <p:sldId id="265" r:id="rId9"/>
    <p:sldId id="267" r:id="rId10"/>
    <p:sldId id="269" r:id="rId11"/>
    <p:sldId id="268" r:id="rId12"/>
    <p:sldId id="270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27DA8-C3D6-4176-A137-20085A9084B9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B9851-8739-45B7-AA91-BF0D5358D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03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B9851-8739-45B7-AA91-BF0D5358D9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575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869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30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871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24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0004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526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09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636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266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t>4/28/2014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44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367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06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gruntjs.com/plugin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Grunt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0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 Hint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jshint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{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[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'Gruntfile.js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/application.js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],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options: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jquery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true,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globals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{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brightcove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true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0419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validation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'html-validation': {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options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{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reset: true,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stoponerror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false,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relaxerror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[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"Document uses the Unicode Private Use Area(.*)"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], //ignores these errors,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},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{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['build/*.html']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</p:txBody>
      </p:sp>
    </p:spTree>
    <p:extLst>
      <p:ext uri="{BB962C8B-B14F-4D97-AF65-F5344CB8AC3E}">
        <p14:creationId xmlns:p14="http://schemas.microsoft.com/office/powerpoint/2010/main" val="186910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Sequencing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8312"/>
              </a:buClr>
            </a:pPr>
            <a:r>
              <a:rPr lang="en-US" sz="1600" dirty="0" err="1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module.exports</a:t>
            </a:r>
            <a:r>
              <a:rPr lang="en-US" sz="1600" dirty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function(grunt) {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8312"/>
              </a:buClr>
            </a:pPr>
            <a:endParaRPr lang="en-US" sz="1600" dirty="0">
              <a:solidFill>
                <a:srgbClr val="000000">
                  <a:lumMod val="75000"/>
                  <a:lumOff val="25000"/>
                </a:srgb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8312"/>
              </a:buClr>
            </a:pPr>
            <a:r>
              <a:rPr lang="en-US" sz="1600" dirty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Project configuration.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8312"/>
              </a:buClr>
            </a:pPr>
            <a:r>
              <a:rPr lang="en-US" sz="1600" dirty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grunt.initConfig</a:t>
            </a:r>
            <a:r>
              <a:rPr lang="en-US" sz="16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(/* tasks </a:t>
            </a:r>
            <a:r>
              <a:rPr lang="en-US" sz="1600" dirty="0" err="1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config</a:t>
            </a:r>
            <a:r>
              <a:rPr lang="en-US" sz="1600" dirty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here </a:t>
            </a:r>
            <a:r>
              <a:rPr lang="en-US" sz="16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*/);</a:t>
            </a:r>
            <a:endParaRPr lang="en-US" sz="1600" dirty="0">
              <a:solidFill>
                <a:srgbClr val="000000">
                  <a:lumMod val="75000"/>
                  <a:lumOff val="25000"/>
                </a:srgb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8312"/>
              </a:buClr>
            </a:pPr>
            <a:endParaRPr lang="en-US" sz="1600" dirty="0">
              <a:solidFill>
                <a:srgbClr val="000000">
                  <a:lumMod val="75000"/>
                  <a:lumOff val="25000"/>
                </a:srgb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8312"/>
              </a:buClr>
            </a:pPr>
            <a:r>
              <a:rPr lang="en-US" sz="1600" dirty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Load the </a:t>
            </a:r>
            <a:r>
              <a:rPr lang="en-US" sz="16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plugins </a:t>
            </a:r>
            <a:r>
              <a:rPr lang="en-US" sz="1600" dirty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that provides </a:t>
            </a:r>
            <a:r>
              <a:rPr lang="en-US" sz="16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necessary tasks.</a:t>
            </a:r>
            <a:endParaRPr lang="en-US" sz="1600" dirty="0">
              <a:solidFill>
                <a:srgbClr val="000000">
                  <a:lumMod val="75000"/>
                  <a:lumOff val="25000"/>
                </a:srgb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8312"/>
              </a:buClr>
            </a:pPr>
            <a:r>
              <a:rPr lang="en-US" sz="1600" dirty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grunt.loadNpmTasks</a:t>
            </a:r>
            <a:r>
              <a:rPr lang="en-US" sz="1600" dirty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('grunt-</a:t>
            </a:r>
            <a:r>
              <a:rPr lang="en-US" sz="1600" dirty="0" err="1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contrib</a:t>
            </a:r>
            <a:r>
              <a:rPr lang="en-US" sz="1600" dirty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600" dirty="0" err="1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uglify</a:t>
            </a:r>
            <a:r>
              <a:rPr lang="en-US" sz="1600" dirty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8312"/>
              </a:buClr>
            </a:pPr>
            <a:endParaRPr lang="en-US" sz="1600" dirty="0">
              <a:solidFill>
                <a:srgbClr val="000000">
                  <a:lumMod val="75000"/>
                  <a:lumOff val="25000"/>
                </a:srgb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8312"/>
              </a:buClr>
            </a:pPr>
            <a:r>
              <a:rPr lang="en-US" sz="1600" dirty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Default task(s).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8312"/>
              </a:buClr>
            </a:pPr>
            <a:r>
              <a:rPr lang="en-US" sz="1600" dirty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grunt.registerTask</a:t>
            </a:r>
            <a:r>
              <a:rPr lang="en-US" sz="1600" dirty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('default', </a:t>
            </a:r>
            <a:r>
              <a:rPr lang="en-US" sz="16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['</a:t>
            </a:r>
            <a:r>
              <a:rPr lang="en-US" sz="1600" dirty="0" err="1" smtClean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jshint</a:t>
            </a:r>
            <a:r>
              <a:rPr lang="en-US" sz="16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','</a:t>
            </a:r>
            <a:r>
              <a:rPr lang="en-US" sz="1600" dirty="0" err="1" smtClean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compass','copy','build','compress</a:t>
            </a:r>
            <a:r>
              <a:rPr lang="en-US" sz="160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'])</a:t>
            </a:r>
            <a:endParaRPr lang="en-US" sz="1600" dirty="0">
              <a:solidFill>
                <a:srgbClr val="000000">
                  <a:lumMod val="75000"/>
                  <a:lumOff val="25000"/>
                </a:srgb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8312"/>
              </a:buClr>
            </a:pPr>
            <a:r>
              <a:rPr lang="en-US" sz="1600" dirty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3200" dirty="0" smtClean="0"/>
              <a:t>And then let the magic go</a:t>
            </a:r>
          </a:p>
          <a:p>
            <a:r>
              <a:rPr lang="en-US" b="1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grunt</a:t>
            </a:r>
            <a:endParaRPr lang="en-US" b="1" dirty="0">
              <a:solidFill>
                <a:srgbClr val="000000">
                  <a:lumMod val="75000"/>
                  <a:lumOff val="25000"/>
                </a:srgb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4839628"/>
            <a:ext cx="10058400" cy="1029465"/>
          </a:xfrm>
        </p:spPr>
        <p:txBody>
          <a:bodyPr/>
          <a:lstStyle/>
          <a:p>
            <a:r>
              <a:rPr lang="en-US" dirty="0" err="1" smtClean="0"/>
              <a:t>github</a:t>
            </a:r>
            <a:r>
              <a:rPr lang="en-US" dirty="0" smtClean="0"/>
              <a:t>: @aboritskiy</a:t>
            </a:r>
          </a:p>
          <a:p>
            <a:r>
              <a:rPr lang="en-US" dirty="0"/>
              <a:t>t</a:t>
            </a:r>
            <a:r>
              <a:rPr lang="en-US" dirty="0" smtClean="0"/>
              <a:t>witter: </a:t>
            </a:r>
            <a:r>
              <a:rPr lang="en-US" dirty="0"/>
              <a:t>@</a:t>
            </a:r>
            <a:r>
              <a:rPr lang="en-US" dirty="0" err="1"/>
              <a:t>anton_boritskiy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10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Complexity</a:t>
            </a:r>
          </a:p>
          <a:p>
            <a:pPr lvl="5"/>
            <a:r>
              <a:rPr lang="en-US" sz="2000" dirty="0" smtClean="0"/>
              <a:t>Growing number of assets</a:t>
            </a:r>
          </a:p>
          <a:p>
            <a:pPr lvl="5"/>
            <a:r>
              <a:rPr lang="en-US" sz="2000" dirty="0" smtClean="0"/>
              <a:t>Increasing functionality</a:t>
            </a:r>
          </a:p>
          <a:p>
            <a:r>
              <a:rPr lang="en-US" sz="2800" dirty="0" smtClean="0"/>
              <a:t>Technology</a:t>
            </a:r>
          </a:p>
          <a:p>
            <a:pPr lvl="5"/>
            <a:r>
              <a:rPr lang="en-US" sz="2000" dirty="0" smtClean="0"/>
              <a:t>Code comments and code style</a:t>
            </a:r>
          </a:p>
          <a:p>
            <a:pPr lvl="5"/>
            <a:r>
              <a:rPr lang="en-US" sz="2000" dirty="0" smtClean="0"/>
              <a:t>Code validation and unit tests</a:t>
            </a:r>
          </a:p>
          <a:p>
            <a:pPr lvl="5"/>
            <a:r>
              <a:rPr lang="en-US" sz="2000" dirty="0" smtClean="0"/>
              <a:t>Portability (configure once and share)</a:t>
            </a:r>
          </a:p>
          <a:p>
            <a:r>
              <a:rPr lang="en-US" sz="2800" dirty="0" smtClean="0"/>
              <a:t>Agile</a:t>
            </a:r>
          </a:p>
          <a:p>
            <a:pPr lvl="5"/>
            <a:r>
              <a:rPr lang="en-US" sz="2000" dirty="0" smtClean="0"/>
              <a:t>Frequent deliveries</a:t>
            </a:r>
          </a:p>
        </p:txBody>
      </p:sp>
    </p:spTree>
    <p:extLst>
      <p:ext uri="{BB962C8B-B14F-4D97-AF65-F5344CB8AC3E}">
        <p14:creationId xmlns:p14="http://schemas.microsoft.com/office/powerpoint/2010/main" val="307821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runt-logo.png (360×424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76838" y="734436"/>
            <a:ext cx="3415521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314492" y="4821381"/>
            <a:ext cx="3540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The JavaScript Task Runner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66913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Ok, what can I do with Grunt?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US" sz="2800" dirty="0" smtClean="0"/>
              <a:t>LESS/SASS code compilation;</a:t>
            </a:r>
          </a:p>
          <a:p>
            <a:pPr lvl="1"/>
            <a:r>
              <a:rPr lang="en-US" sz="2800" dirty="0" smtClean="0"/>
              <a:t>CSS or JavaScript files concatenation;</a:t>
            </a:r>
          </a:p>
          <a:p>
            <a:pPr lvl="1"/>
            <a:r>
              <a:rPr lang="en-US" sz="2800" dirty="0" smtClean="0"/>
              <a:t>JavaScript </a:t>
            </a:r>
            <a:r>
              <a:rPr lang="en-US" sz="2800" dirty="0" err="1" smtClean="0"/>
              <a:t>minification</a:t>
            </a:r>
            <a:r>
              <a:rPr lang="en-US" sz="2800" dirty="0" smtClean="0"/>
              <a:t>;</a:t>
            </a:r>
          </a:p>
          <a:p>
            <a:pPr lvl="1"/>
            <a:r>
              <a:rPr lang="en-US" sz="2800" dirty="0" smtClean="0"/>
              <a:t>JavaScript code check with JS Hint;</a:t>
            </a:r>
          </a:p>
          <a:p>
            <a:pPr lvl="1"/>
            <a:r>
              <a:rPr lang="en-US" sz="2800" dirty="0" smtClean="0"/>
              <a:t>HTML and CSS code validation with w3c validators;</a:t>
            </a:r>
          </a:p>
          <a:p>
            <a:pPr lvl="1"/>
            <a:r>
              <a:rPr lang="en-US" sz="2800" dirty="0" smtClean="0"/>
              <a:t>PHP code execution;</a:t>
            </a:r>
          </a:p>
          <a:p>
            <a:pPr lvl="1"/>
            <a:r>
              <a:rPr lang="en-US" sz="2800" dirty="0" smtClean="0"/>
              <a:t>File operations (move/copy/delete/archive);</a:t>
            </a:r>
          </a:p>
          <a:p>
            <a:pPr lvl="1"/>
            <a:r>
              <a:rPr lang="en-US" sz="2800" dirty="0" smtClean="0">
                <a:hlinkClick r:id="rId2"/>
              </a:rPr>
              <a:t>And </a:t>
            </a:r>
            <a:r>
              <a:rPr lang="en-US" sz="2800" dirty="0" err="1" smtClean="0">
                <a:hlinkClick r:id="rId2"/>
              </a:rPr>
              <a:t>aprrox</a:t>
            </a:r>
            <a:r>
              <a:rPr lang="en-US" sz="2800" dirty="0" smtClean="0">
                <a:hlinkClick r:id="rId2"/>
              </a:rPr>
              <a:t>. </a:t>
            </a:r>
            <a:r>
              <a:rPr lang="en-US" sz="2800" dirty="0">
                <a:hlinkClick r:id="rId2"/>
              </a:rPr>
              <a:t>2,265 </a:t>
            </a:r>
            <a:r>
              <a:rPr lang="en-US" sz="2800" dirty="0" smtClean="0">
                <a:hlinkClick r:id="rId2"/>
              </a:rPr>
              <a:t>more </a:t>
            </a:r>
            <a:r>
              <a:rPr lang="en-US" sz="2800" dirty="0" err="1" smtClean="0">
                <a:hlinkClick r:id="rId2"/>
              </a:rPr>
              <a:t>usecases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6096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1238794"/>
          </a:xfrm>
        </p:spPr>
        <p:txBody>
          <a:bodyPr/>
          <a:lstStyle/>
          <a:p>
            <a:r>
              <a:rPr lang="en-US" dirty="0" smtClean="0"/>
              <a:t>Eh, that must be too complex to setup…</a:t>
            </a:r>
            <a:br>
              <a:rPr lang="en-US" dirty="0" smtClean="0"/>
            </a:br>
            <a:r>
              <a:rPr lang="en-US" dirty="0" smtClean="0"/>
              <a:t>I don’t have time!</a:t>
            </a:r>
            <a:endParaRPr lang="en-US" dirty="0"/>
          </a:p>
        </p:txBody>
      </p:sp>
      <p:pic>
        <p:nvPicPr>
          <p:cNvPr id="2050" name="Picture 2" descr="http://www.geeksaresexy.net/wp-content/uploads/2008/08/softwaredesign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03" b="33203"/>
          <a:stretch>
            <a:fillRect/>
          </a:stretch>
        </p:blipFill>
        <p:spPr bwMode="auto">
          <a:xfrm>
            <a:off x="0" y="0"/>
            <a:ext cx="12191985" cy="491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232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Setting-up Grunt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Install Node.js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Install grunt-cli</a:t>
            </a:r>
            <a:br>
              <a:rPr lang="en-US" sz="4000" dirty="0" smtClean="0"/>
            </a:br>
            <a:r>
              <a:rPr lang="en-US" sz="4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npm</a:t>
            </a:r>
            <a:r>
              <a:rPr lang="en-US" sz="4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4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install -g </a:t>
            </a:r>
            <a:r>
              <a:rPr lang="en-US" sz="4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grunt-cli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Create </a:t>
            </a:r>
            <a:r>
              <a:rPr lang="en-US" sz="4000" dirty="0" err="1"/>
              <a:t>package.json</a:t>
            </a: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Create Gruntfile.js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Use it by simply calling</a:t>
            </a:r>
            <a:br>
              <a:rPr lang="en-US" sz="4000" dirty="0" smtClean="0"/>
            </a:br>
            <a:r>
              <a:rPr lang="en-US" sz="4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grunt </a:t>
            </a:r>
            <a:r>
              <a:rPr lang="en-US" sz="4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&lt;task-name&gt;</a:t>
            </a:r>
          </a:p>
        </p:txBody>
      </p:sp>
    </p:spTree>
    <p:extLst>
      <p:ext uri="{BB962C8B-B14F-4D97-AF65-F5344CB8AC3E}">
        <p14:creationId xmlns:p14="http://schemas.microsoft.com/office/powerpoint/2010/main" val="413683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package.json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"name": "my-project-name",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"version": "0.1.0",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devDependencies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":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"grunt": "~0.4.2",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"grunt-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contrib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jshint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": "~0.6.3",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"grunt-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contrib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nodeunit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": "~0.2.0",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"grunt-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contrib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uglify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": "~0.2.2"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7741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Gruntfile.js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5026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function(grunt)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// Project configuration.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grunt.initConfig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pkg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grunt.file.readJSON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package.json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'),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uglify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/*** task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config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here ***/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// Load the plugin that provides the 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uglify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 task.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grunt.loadNpmTasks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('grunt-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contrib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uglify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// Default task(s).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grunt.registerTask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('default', ['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uglify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']);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63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Uglify</a:t>
            </a:r>
            <a:r>
              <a:rPr lang="en-US" dirty="0" smtClean="0"/>
              <a:t>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uglify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{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options: {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banner: '/*! Our license data */\n'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},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build: {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/application.js',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'build/application.min.js'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28492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442</Words>
  <Application>Microsoft Office PowerPoint</Application>
  <PresentationFormat>Widescreen</PresentationFormat>
  <Paragraphs>111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Courier New</vt:lpstr>
      <vt:lpstr>Retrospect</vt:lpstr>
      <vt:lpstr>Grunt</vt:lpstr>
      <vt:lpstr>The problem</vt:lpstr>
      <vt:lpstr>PowerPoint Presentation</vt:lpstr>
      <vt:lpstr>Ok, what can I do with Grunt?</vt:lpstr>
      <vt:lpstr>Eh, that must be too complex to setup… I don’t have time!</vt:lpstr>
      <vt:lpstr>Setting-up Grunt project</vt:lpstr>
      <vt:lpstr>package.json</vt:lpstr>
      <vt:lpstr>Gruntfile.js</vt:lpstr>
      <vt:lpstr>Uglify task</vt:lpstr>
      <vt:lpstr>JS Hint task</vt:lpstr>
      <vt:lpstr>HTML validation task</vt:lpstr>
      <vt:lpstr>Sequencing tasks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Grunt</dc:title>
  <dc:creator>aboritskiy</dc:creator>
  <cp:lastModifiedBy>aboritskiy</cp:lastModifiedBy>
  <cp:revision>17</cp:revision>
  <dcterms:created xsi:type="dcterms:W3CDTF">2014-02-06T22:31:14Z</dcterms:created>
  <dcterms:modified xsi:type="dcterms:W3CDTF">2014-04-28T21:31:22Z</dcterms:modified>
</cp:coreProperties>
</file>